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cdfeba41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cdfeba41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cdfeba41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cdfeba41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cdfeba41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cdfeba41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MANTY ABOUT THIS!!!!!?!?!?!?!?!?!  BOTH THE LARGE RED X AND THE FIRST BULLET POINT!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REMOVED FROM FIRST PARAGRAPH:  “</a:t>
            </a:r>
            <a:r>
              <a:rPr lang="en">
                <a:solidFill>
                  <a:schemeClr val="dk1"/>
                </a:solidFill>
              </a:rPr>
              <a:t>Even after adjustment, a following day’s activity is positively affected by previous day’s total activities. “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cdfeba41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cdfeba41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cdfeba41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cdfeba41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cdfeba415_4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cdfeba415_4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cdfeba4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cdfeba4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cdfeba415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cdfeba415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cdfeba41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cdfeba4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cdfeba415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cdfeba415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cdfeba415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cdfeba415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cdfeba415_4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cdfeba415_4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cdfeba415_4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cdfeba415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cdfeba415_4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cdfeba415_4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18.jpg"/><Relationship Id="rId5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Relationship Id="rId4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Relationship Id="rId4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2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Relationship Id="rId4" Type="http://schemas.openxmlformats.org/officeDocument/2006/relationships/image" Target="../media/image2.jpg"/><Relationship Id="rId5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Relationship Id="rId4" Type="http://schemas.openxmlformats.org/officeDocument/2006/relationships/image" Target="../media/image5.jpg"/><Relationship Id="rId5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3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Linking Wearable Data to Lifestyle Patterns and Health Outcomes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245675"/>
            <a:ext cx="8520600" cy="10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Fout, </a:t>
            </a:r>
            <a:r>
              <a:rPr lang="en"/>
              <a:t>Mark Gardner, </a:t>
            </a:r>
            <a:r>
              <a:rPr lang="en"/>
              <a:t>Mantautas Rimkus, Claudia Santillan-Lensink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701" y="4326925"/>
            <a:ext cx="3742600" cy="7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575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Charasterics</a:t>
            </a:r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311700" y="1714500"/>
            <a:ext cx="33297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Predicting sleep irregularity with demographics:</a:t>
            </a:r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925" y="2491150"/>
            <a:ext cx="3647499" cy="1714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311700" y="4318625"/>
            <a:ext cx="332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(failed to show significance)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ctrTitle"/>
          </p:nvPr>
        </p:nvSpPr>
        <p:spPr>
          <a:xfrm>
            <a:off x="311700" y="140175"/>
            <a:ext cx="8520600" cy="50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</a:t>
            </a:r>
            <a:r>
              <a:rPr b="1" lang="en" sz="1200"/>
              <a:t>Activity:</a:t>
            </a:r>
            <a:r>
              <a:rPr lang="en" sz="1200"/>
              <a:t> </a:t>
            </a:r>
            <a:r>
              <a:rPr lang="en" sz="1200"/>
              <a:t>More than 1.25 mets.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How we calculate sleep: 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At least 10 minutes of 1.25 activity, 0 position.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   How we calculate a sleeping period: 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Time period separating two intervals is less than 5 minutes of x &gt; 1.25 mets;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For both sleeping periods, no more than 1.25 METS;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Both sleeping periods are at least 10 minutes of uninterrupted 1.25 mets and position 0;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If more than 20 hours of sleep, we drop that day.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Cleaning Data:</a:t>
            </a:r>
            <a:r>
              <a:rPr lang="en" sz="1200"/>
              <a:t>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Bad Data: the first line of person 22 was excluded.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If a day did not have 24 hours of uninterrupted data, we excluded that day.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ID-9  contained demographic data, but no per-minute data.  Data point dropped.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       How we defined the start of the day: </a:t>
            </a:r>
            <a:endParaRPr b="1" sz="1200"/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</a:t>
            </a:r>
            <a:r>
              <a:rPr lang="en" sz="1200"/>
              <a:t>The beginning point for a day may change.  </a:t>
            </a:r>
            <a:endParaRPr sz="1200"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It could range from 10:00 pm to 9:59 pm or from 6:00am - 5:59pm.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ctrTitle"/>
          </p:nvPr>
        </p:nvSpPr>
        <p:spPr>
          <a:xfrm>
            <a:off x="195025" y="470900"/>
            <a:ext cx="8520600" cy="5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Relations between total sleeping and total activity between consecutive days</a:t>
            </a:r>
            <a:endParaRPr sz="3000"/>
          </a:p>
        </p:txBody>
      </p:sp>
      <p:sp>
        <p:nvSpPr>
          <p:cNvPr id="169" name="Google Shape;169;p24"/>
          <p:cNvSpPr txBox="1"/>
          <p:nvPr>
            <p:ph idx="1" type="subTitle"/>
          </p:nvPr>
        </p:nvSpPr>
        <p:spPr>
          <a:xfrm>
            <a:off x="408925" y="1049900"/>
            <a:ext cx="4642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Assumptions: Only considered the days where the previous day was also full. The new day starts at 11pm</a:t>
            </a:r>
            <a:r>
              <a:rPr lang="en"/>
              <a:t>. </a:t>
            </a:r>
            <a:endParaRPr/>
          </a:p>
        </p:txBody>
      </p:sp>
      <p:sp>
        <p:nvSpPr>
          <p:cNvPr id="170" name="Google Shape;170;p24"/>
          <p:cNvSpPr txBox="1"/>
          <p:nvPr/>
        </p:nvSpPr>
        <p:spPr>
          <a:xfrm>
            <a:off x="766825" y="4003675"/>
            <a:ext cx="39270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Such dependence can be spurious, because of person to person variability</a:t>
            </a:r>
            <a:endParaRPr/>
          </a:p>
        </p:txBody>
      </p:sp>
      <p:sp>
        <p:nvSpPr>
          <p:cNvPr id="171" name="Google Shape;171;p24"/>
          <p:cNvSpPr txBox="1"/>
          <p:nvPr/>
        </p:nvSpPr>
        <p:spPr>
          <a:xfrm>
            <a:off x="5217000" y="617450"/>
            <a:ext cx="3927000" cy="2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Fitting random effects (adjusting variation between person to person), we get the following: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Even after adjustment, the activity of a previous day positively affects the following day.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However, after adjustment, following day total sleep does not seem correlated with previous day total sleeping time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Interesting relationships between sleeping time and activities were not detected. </a:t>
            </a:r>
            <a:endParaRPr sz="1100"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75" y="2126863"/>
            <a:ext cx="4010790" cy="172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/>
        </p:nvSpPr>
        <p:spPr>
          <a:xfrm>
            <a:off x="5217000" y="2765150"/>
            <a:ext cx="33591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statistics about activity:</a:t>
            </a:r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552" y="3276876"/>
            <a:ext cx="4089074" cy="13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/>
        </p:nvSpPr>
        <p:spPr>
          <a:xfrm>
            <a:off x="6080675" y="4860000"/>
            <a:ext cx="2919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Questions: 1, 2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ctrTitle"/>
          </p:nvPr>
        </p:nvSpPr>
        <p:spPr>
          <a:xfrm>
            <a:off x="311700" y="169825"/>
            <a:ext cx="8520600" cy="59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Physical activity accumulation within a day</a:t>
            </a:r>
            <a:endParaRPr sz="2400"/>
          </a:p>
        </p:txBody>
      </p:sp>
      <p:sp>
        <p:nvSpPr>
          <p:cNvPr id="181" name="Google Shape;181;p25"/>
          <p:cNvSpPr txBox="1"/>
          <p:nvPr/>
        </p:nvSpPr>
        <p:spPr>
          <a:xfrm>
            <a:off x="311700" y="759925"/>
            <a:ext cx="5611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Assumptions: Day starts from midnight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calculated as sum of (mets-1.25) for a each hour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a full days considered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 txBox="1"/>
          <p:nvPr/>
        </p:nvSpPr>
        <p:spPr>
          <a:xfrm>
            <a:off x="6320400" y="4681050"/>
            <a:ext cx="27678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Questions: 6</a:t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311700" y="1617100"/>
            <a:ext cx="46035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activity between workdays and weekends </a:t>
            </a:r>
            <a:endParaRPr/>
          </a:p>
        </p:txBody>
      </p:sp>
      <p:sp>
        <p:nvSpPr>
          <p:cNvPr id="184" name="Google Shape;184;p25"/>
          <p:cNvSpPr txBox="1"/>
          <p:nvPr/>
        </p:nvSpPr>
        <p:spPr>
          <a:xfrm>
            <a:off x="4915200" y="1414525"/>
            <a:ext cx="3593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Explaining variability: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two functional principal components (about 24% of variability) </a:t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24100"/>
            <a:ext cx="4603498" cy="1690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 rotWithShape="1">
          <a:blip r:embed="rId4">
            <a:alphaModFix/>
          </a:blip>
          <a:srcRect b="6305" l="0" r="0" t="0"/>
          <a:stretch/>
        </p:blipFill>
        <p:spPr>
          <a:xfrm>
            <a:off x="5015250" y="2216849"/>
            <a:ext cx="3169025" cy="19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/>
          <p:nvPr/>
        </p:nvSpPr>
        <p:spPr>
          <a:xfrm>
            <a:off x="6472500" y="4188750"/>
            <a:ext cx="479100" cy="1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</a:t>
            </a:r>
            <a:r>
              <a:rPr lang="en" sz="900"/>
              <a:t>our</a:t>
            </a:r>
            <a:endParaRPr sz="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ctrTitle"/>
          </p:nvPr>
        </p:nvSpPr>
        <p:spPr>
          <a:xfrm>
            <a:off x="311700" y="160100"/>
            <a:ext cx="4260300" cy="60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Sleeping Resting time</a:t>
            </a:r>
            <a:endParaRPr sz="3000"/>
          </a:p>
        </p:txBody>
      </p:sp>
      <p:sp>
        <p:nvSpPr>
          <p:cNvPr id="193" name="Google Shape;193;p26"/>
          <p:cNvSpPr txBox="1"/>
          <p:nvPr/>
        </p:nvSpPr>
        <p:spPr>
          <a:xfrm>
            <a:off x="374850" y="680600"/>
            <a:ext cx="56004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Assumption: Day time start at noon</a:t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25" y="1144225"/>
            <a:ext cx="4181975" cy="35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/>
        </p:nvSpPr>
        <p:spPr>
          <a:xfrm>
            <a:off x="653825" y="4768775"/>
            <a:ext cx="26262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Questions: 3</a:t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350" y="0"/>
            <a:ext cx="3852250" cy="2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3750" y="2408300"/>
            <a:ext cx="3957574" cy="25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311700" y="1145150"/>
            <a:ext cx="359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subject exhibits unique “modes” of daily behavior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Demographics are not very informative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Previous day activity fails to predict next day’s sleep duration</a:t>
            </a:r>
            <a:endParaRPr/>
          </a:p>
        </p:txBody>
      </p:sp>
      <p:sp>
        <p:nvSpPr>
          <p:cNvPr id="204" name="Google Shape;204;p27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205" name="Google Shape;205;p27"/>
          <p:cNvSpPr txBox="1"/>
          <p:nvPr>
            <p:ph idx="1" type="body"/>
          </p:nvPr>
        </p:nvSpPr>
        <p:spPr>
          <a:xfrm>
            <a:off x="4532000" y="1145150"/>
            <a:ext cx="359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Lack of demographic diversity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Difficulty in determining ground truth sleep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power in statistical tests due to sample size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50" y="1129975"/>
            <a:ext cx="3901628" cy="390162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vs. METs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3906850" y="1222025"/>
            <a:ext cx="50568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Steps and METs are highly correlated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(&gt;0.98 in most cases)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METs is less sensitive to variation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METs * h</a:t>
            </a:r>
            <a:r>
              <a:rPr baseline="30000" lang="en"/>
              <a:t>-1</a:t>
            </a:r>
            <a:r>
              <a:rPr lang="en"/>
              <a:t> = (1.4 * D) + (4 - 1.4) x (C / 120) x 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C=Cadence / minute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D=Activity Duration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25" y="1905000"/>
            <a:ext cx="2845778" cy="284577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Patterns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0649" y="1128350"/>
            <a:ext cx="3622402" cy="36224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3050" y="500719"/>
            <a:ext cx="2574750" cy="425005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" name="Google Shape;72;p15"/>
          <p:cNvSpPr txBox="1"/>
          <p:nvPr/>
        </p:nvSpPr>
        <p:spPr>
          <a:xfrm>
            <a:off x="7272600" y="4816550"/>
            <a:ext cx="18714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3,4,5, 6, 7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 flipH="1" rot="-5400000">
            <a:off x="8557900" y="2689025"/>
            <a:ext cx="630000" cy="1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count</a:t>
            </a:r>
            <a:endParaRPr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Lifestyle Observations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25" y="1017725"/>
            <a:ext cx="3929423" cy="392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450" y="1017725"/>
            <a:ext cx="3929423" cy="392942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7219425" y="106325"/>
            <a:ext cx="18714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3,4,5, 6, 7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Lifestyle Observations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25" y="1017725"/>
            <a:ext cx="3929423" cy="392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450" y="1017725"/>
            <a:ext cx="3929423" cy="392942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/>
          <p:nvPr/>
        </p:nvSpPr>
        <p:spPr>
          <a:xfrm>
            <a:off x="2908800" y="1465375"/>
            <a:ext cx="769200" cy="126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5918700" y="1236775"/>
            <a:ext cx="272400" cy="22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5918700" y="2181950"/>
            <a:ext cx="272400" cy="22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6028625" y="2980575"/>
            <a:ext cx="272400" cy="22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5955350" y="3244325"/>
            <a:ext cx="272400" cy="22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5955350" y="3940400"/>
            <a:ext cx="272400" cy="22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7166275" y="106350"/>
            <a:ext cx="18714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3,4,5, 6, 7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Lifestyle Observations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1050"/>
            <a:ext cx="4132448" cy="4132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075" y="1011050"/>
            <a:ext cx="4139123" cy="413912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7091850" y="213725"/>
            <a:ext cx="18714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3,4,5, 6, 7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Lifestyle Observations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1050"/>
            <a:ext cx="4132448" cy="4132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075" y="1011050"/>
            <a:ext cx="4139123" cy="41391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>
            <a:off x="1208950" y="1201600"/>
            <a:ext cx="439500" cy="374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2425200" y="1201600"/>
            <a:ext cx="439500" cy="374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5370625" y="1238250"/>
            <a:ext cx="2410500" cy="35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5399950" y="2183425"/>
            <a:ext cx="2410500" cy="35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5399950" y="2996700"/>
            <a:ext cx="2410500" cy="23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5399950" y="3744050"/>
            <a:ext cx="2410500" cy="57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7145000" y="127600"/>
            <a:ext cx="18714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3,4,5, 6, 7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14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</a:t>
            </a:r>
            <a:r>
              <a:rPr lang="en"/>
              <a:t> Lifestyle Consistency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13081" t="0"/>
          <a:stretch/>
        </p:blipFill>
        <p:spPr>
          <a:xfrm>
            <a:off x="5172826" y="650475"/>
            <a:ext cx="3864698" cy="44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25" y="1803575"/>
            <a:ext cx="2140175" cy="21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2975" y="1569113"/>
            <a:ext cx="2609100" cy="26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/>
          <p:nvPr/>
        </p:nvSpPr>
        <p:spPr>
          <a:xfrm>
            <a:off x="5407250" y="783975"/>
            <a:ext cx="3663600" cy="117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5407250" y="3751375"/>
            <a:ext cx="3663600" cy="121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5407250" y="2961725"/>
            <a:ext cx="3663600" cy="78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5407250" y="1963575"/>
            <a:ext cx="3663600" cy="65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5407250" y="2622975"/>
            <a:ext cx="3663600" cy="33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3084625" y="1260225"/>
            <a:ext cx="1619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Day Dissimilarity</a:t>
            </a:r>
            <a:endParaRPr sz="1200"/>
          </a:p>
        </p:txBody>
      </p:sp>
      <p:sp>
        <p:nvSpPr>
          <p:cNvPr id="132" name="Google Shape;132;p20"/>
          <p:cNvSpPr txBox="1"/>
          <p:nvPr/>
        </p:nvSpPr>
        <p:spPr>
          <a:xfrm>
            <a:off x="395650" y="1260225"/>
            <a:ext cx="1619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Smoothing Filter</a:t>
            </a:r>
            <a:endParaRPr sz="1200"/>
          </a:p>
        </p:txBody>
      </p:sp>
      <p:sp>
        <p:nvSpPr>
          <p:cNvPr id="133" name="Google Shape;133;p20"/>
          <p:cNvSpPr txBox="1"/>
          <p:nvPr/>
        </p:nvSpPr>
        <p:spPr>
          <a:xfrm>
            <a:off x="6396275" y="423375"/>
            <a:ext cx="19125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Groups of Similar Days</a:t>
            </a:r>
            <a:endParaRPr sz="1200"/>
          </a:p>
        </p:txBody>
      </p:sp>
      <p:sp>
        <p:nvSpPr>
          <p:cNvPr id="134" name="Google Shape;134;p20"/>
          <p:cNvSpPr txBox="1"/>
          <p:nvPr/>
        </p:nvSpPr>
        <p:spPr>
          <a:xfrm>
            <a:off x="228850" y="4729400"/>
            <a:ext cx="2233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Questions: 7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0" l="0" r="13539" t="0"/>
          <a:stretch/>
        </p:blipFill>
        <p:spPr>
          <a:xfrm>
            <a:off x="5146975" y="650475"/>
            <a:ext cx="3844200" cy="44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2975" y="1569125"/>
            <a:ext cx="2589113" cy="2589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25" y="1803575"/>
            <a:ext cx="2140175" cy="214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14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Lifestyle Consistency</a:t>
            </a: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5429225" y="967150"/>
            <a:ext cx="3403200" cy="142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/>
          <p:nvPr/>
        </p:nvSpPr>
        <p:spPr>
          <a:xfrm>
            <a:off x="5429225" y="3326425"/>
            <a:ext cx="3403200" cy="162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/>
          <p:nvPr/>
        </p:nvSpPr>
        <p:spPr>
          <a:xfrm>
            <a:off x="5429225" y="2388550"/>
            <a:ext cx="3403200" cy="93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 txBox="1"/>
          <p:nvPr/>
        </p:nvSpPr>
        <p:spPr>
          <a:xfrm>
            <a:off x="228850" y="4729400"/>
            <a:ext cx="2233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Questions: 7</a:t>
            </a:r>
            <a:endParaRPr/>
          </a:p>
        </p:txBody>
      </p:sp>
      <p:sp>
        <p:nvSpPr>
          <p:cNvPr id="147" name="Google Shape;147;p21"/>
          <p:cNvSpPr txBox="1"/>
          <p:nvPr/>
        </p:nvSpPr>
        <p:spPr>
          <a:xfrm>
            <a:off x="3084625" y="1260225"/>
            <a:ext cx="1619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Day Dissimilarity</a:t>
            </a:r>
            <a:endParaRPr sz="1200"/>
          </a:p>
        </p:txBody>
      </p:sp>
      <p:sp>
        <p:nvSpPr>
          <p:cNvPr id="148" name="Google Shape;148;p21"/>
          <p:cNvSpPr txBox="1"/>
          <p:nvPr/>
        </p:nvSpPr>
        <p:spPr>
          <a:xfrm>
            <a:off x="395650" y="1260225"/>
            <a:ext cx="1619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Smoothing Filter</a:t>
            </a:r>
            <a:endParaRPr sz="1200"/>
          </a:p>
        </p:txBody>
      </p:sp>
      <p:sp>
        <p:nvSpPr>
          <p:cNvPr id="149" name="Google Shape;149;p21"/>
          <p:cNvSpPr txBox="1"/>
          <p:nvPr/>
        </p:nvSpPr>
        <p:spPr>
          <a:xfrm>
            <a:off x="6396275" y="423375"/>
            <a:ext cx="19125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Groups of Similar Days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